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FF3"/>
    <a:srgbClr val="F9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2410B-07CC-44E4-AEFA-12545D9A2CF4}" v="72" dt="2024-09-24T18:58:04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>
        <p:scale>
          <a:sx n="125" d="100"/>
          <a:sy n="125" d="100"/>
        </p:scale>
        <p:origin x="1770" y="-305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6C965D-AD87-4EE0-B46F-166BC8876CF3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E7EA668-18B9-4256-B496-F0089D0B5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94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4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8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4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74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3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5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5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0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59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C5C12-144C-44FC-ACC2-442A121C8505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F1B6A-29C5-4E34-8F5C-B116BF8BC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4C405E-F225-3783-EEAD-2678BF9681C5}"/>
              </a:ext>
            </a:extLst>
          </p:cNvPr>
          <p:cNvSpPr/>
          <p:nvPr/>
        </p:nvSpPr>
        <p:spPr>
          <a:xfrm>
            <a:off x="0" y="3567428"/>
            <a:ext cx="7772400" cy="2409993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algn="ctr"/>
            <a:r>
              <a:rPr lang="en-US" sz="600" dirty="0"/>
              <a:t> </a:t>
            </a:r>
          </a:p>
        </p:txBody>
      </p:sp>
      <p:sp>
        <p:nvSpPr>
          <p:cNvPr id="237" name="Text Box 10">
            <a:extLst>
              <a:ext uri="{FF2B5EF4-FFF2-40B4-BE49-F238E27FC236}">
                <a16:creationId xmlns:a16="http://schemas.microsoft.com/office/drawing/2014/main" id="{2428286A-2404-35AB-EC9A-2B07A4927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7528" y="4179061"/>
            <a:ext cx="1701549" cy="819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Blip>
                <a:blip r:embed="rId2"/>
              </a:buBlip>
            </a:pPr>
            <a:r>
              <a:rPr kumimoji="0" lang="en-US" altLang="en-US" sz="80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Industrial Internet of Things</a:t>
            </a:r>
            <a:endParaRPr kumimoji="0" lang="ro-RO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Blip>
                <a:blip r:embed="rId2"/>
              </a:buBlip>
            </a:pPr>
            <a:endParaRPr lang="ro-RO" altLang="en-US" sz="800" dirty="0"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ct val="150000"/>
              <a:buBlip>
                <a:blip r:embed="rId2"/>
              </a:buBlip>
            </a:pPr>
            <a:endParaRPr lang="en-US" altLang="en-US" sz="800" dirty="0"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r>
              <a:rPr kumimoji="0" lang="en-US" altLang="en-US" sz="80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Smart Home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lang="en-US" altLang="en-US" sz="800" dirty="0"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r>
              <a:rPr lang="en-US" altLang="en-US" sz="800" dirty="0">
                <a:latin typeface="Inter Semi Bold" panose="02000703000000020004" pitchFamily="50" charset="0"/>
                <a:ea typeface="Inter Semi Bold" panose="02000703000000020004" pitchFamily="50" charset="0"/>
              </a:rPr>
              <a:t>Sensor Integration</a:t>
            </a: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AEC18181-D039-5102-6271-5AA2E7B77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19" y="2010489"/>
            <a:ext cx="7487158" cy="144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2A55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Akida Pico accelerates a set of highly optimized temporal event-based neural network models </a:t>
            </a:r>
            <a:r>
              <a:rPr lang="en-US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to create an ultra energy-efficient, and purely digital, event-based processing architecture. Akida Pico features built in capabilities to execute these networks without a host CPU, enabling stand-alone operation for always-on ultra-low power. </a:t>
            </a:r>
            <a:r>
              <a:rPr lang="en-US" altLang="en-US" sz="10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BrainChip’s</a:t>
            </a:r>
            <a:r>
              <a:rPr lang="en-US" alt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unique </a:t>
            </a:r>
            <a:r>
              <a:rPr lang="en-US" altLang="en-US" sz="10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MetaTF</a:t>
            </a:r>
            <a:r>
              <a:rPr lang="en-US" altLang="en-US" sz="1000" b="1" baseline="30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TM</a:t>
            </a:r>
            <a:r>
              <a:rPr lang="en-US" altLang="en-US" sz="1000" b="1" baseline="30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</a:t>
            </a:r>
            <a:r>
              <a:rPr lang="ro-RO" altLang="en-US" sz="1000" b="1" baseline="30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</a:t>
            </a:r>
            <a:r>
              <a:rPr lang="en-US" alt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software flow enables developers to compile and optimize their chosen models for the Akida Pico.</a:t>
            </a:r>
            <a:endParaRPr lang="ro-RO" altLang="en-US" sz="1000" b="1" dirty="0">
              <a:solidFill>
                <a:schemeClr val="tx2">
                  <a:lumMod val="75000"/>
                </a:schemeClr>
              </a:solidFill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o-RO" altLang="en-US" sz="1000" dirty="0">
              <a:solidFill>
                <a:schemeClr val="tx2">
                  <a:lumMod val="75000"/>
                </a:schemeClr>
              </a:solidFill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The Akida Pico can be paired to wake up an MCU or CPU </a:t>
            </a:r>
            <a:r>
              <a:rPr lang="en-US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via a low-power interrupt to create very compact,</a:t>
            </a:r>
            <a:r>
              <a:rPr lang="ro-RO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</a:t>
            </a:r>
            <a:r>
              <a:rPr lang="en-US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ultra-low-power, portable and intelligent devices for wearables, remote sensors, always on wake-up devices, Healthcare, Consumer, Smart</a:t>
            </a:r>
            <a:r>
              <a:rPr lang="ro-RO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</a:t>
            </a:r>
            <a:r>
              <a:rPr lang="en-US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Home and </a:t>
            </a:r>
            <a:r>
              <a:rPr lang="en-US" altLang="en-US" sz="1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AIoT</a:t>
            </a:r>
            <a:r>
              <a:rPr lang="en-US" alt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applications. The Akida Runtime software manages network processing to fully utilize available resources.  </a:t>
            </a: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37DBE33A-2F26-E349-5C95-A66C99D3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1547" y="4040258"/>
            <a:ext cx="1732673" cy="41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r>
              <a:rPr kumimoji="0" lang="en-US" altLang="en-US" sz="80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Edge AI Speech and Audio Systems</a:t>
            </a:r>
            <a:endParaRPr kumimoji="0" lang="ro-RO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lang="ro-RO" altLang="en-US" sz="800" dirty="0"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ro-RO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7713DCBD-A017-7D03-0D83-0953E2D45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1546" y="6394213"/>
            <a:ext cx="3373217" cy="276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36576" rIns="0" bIns="36576" numCol="1" anchor="t" anchorCtr="0" compatLnSpc="1">
            <a:prstTxWarp prst="textNoShape">
              <a:avLst/>
            </a:prstTxWarp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ro-RO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Akida NPU Core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lang="en-US" altLang="en-US" sz="800" dirty="0"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Core subsystems and interfaces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r>
              <a:rPr lang="en-US" altLang="en-US" sz="800" dirty="0">
                <a:latin typeface="Inter Semi Bold" panose="02000703000000020004" pitchFamily="50" charset="0"/>
                <a:ea typeface="Inter Semi Bold" panose="02000703000000020004" pitchFamily="50" charset="0"/>
              </a:rPr>
              <a:t>Configurable </a:t>
            </a: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On-Chip Local memory for temporary storage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Industry standard interfaces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lang="en-US" altLang="en-US" sz="800" dirty="0"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30000"/>
              <a:buBlip>
                <a:blip r:embed="rId3"/>
              </a:buBlip>
              <a:tabLst/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ct val="130000"/>
              <a:buBlip>
                <a:blip r:embed="rId3"/>
              </a:buBlip>
            </a:pPr>
            <a:endParaRPr kumimoji="0" lang="en-US" altLang="en-US" sz="800" u="none" strike="noStrike" cap="none" normalizeH="0" baseline="0" dirty="0">
              <a:ln>
                <a:noFill/>
              </a:ln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ct val="130000"/>
              <a:buBlip>
                <a:blip r:embed="rId3"/>
              </a:buBlip>
            </a:pPr>
            <a:endParaRPr lang="en-US" altLang="en-US" sz="800" dirty="0">
              <a:latin typeface="Inter 18pt" panose="02000503000000020004" pitchFamily="2" charset="0"/>
              <a:ea typeface="Inter 18pt" panose="02000503000000020004" pitchFamily="2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ct val="130000"/>
              <a:buBlip>
                <a:blip r:embed="rId3"/>
              </a:buBlip>
            </a:pP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Clock frequency range</a:t>
            </a: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18pt" panose="02000503000000020004" pitchFamily="2" charset="0"/>
                <a:ea typeface="Inter 18pt" panose="02000503000000020004" pitchFamily="2" charset="0"/>
              </a:rPr>
              <a:t>: </a:t>
            </a:r>
            <a:endParaRPr lang="en-US" altLang="en-US" sz="800" dirty="0"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sp>
        <p:nvSpPr>
          <p:cNvPr id="1028" name="Text Box 15">
            <a:extLst>
              <a:ext uri="{FF2B5EF4-FFF2-40B4-BE49-F238E27FC236}">
                <a16:creationId xmlns:a16="http://schemas.microsoft.com/office/drawing/2014/main" id="{D0A9C988-FB33-DFD3-6F7E-CA517E5CC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20" y="5126797"/>
            <a:ext cx="1622302" cy="12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Small die area for low cost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B69B14F2-ACF6-0F87-6F48-FC25EAD7F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77" y="3928990"/>
            <a:ext cx="3281324" cy="73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50000"/>
            </a:pP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indent="-171450" defTabSz="57467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50000"/>
              <a:buBlip>
                <a:blip r:embed="rId2"/>
              </a:buBlip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Ultra-low power standalone NPU core</a:t>
            </a:r>
          </a:p>
          <a:p>
            <a:pPr marL="171450" indent="-171450" defTabSz="57467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50000"/>
              <a:buBlip>
                <a:blip r:embed="rId2"/>
              </a:buBlip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Micro-watts (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uW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) active power</a:t>
            </a:r>
          </a:p>
          <a:p>
            <a:pPr marL="171450" indent="-171450" defTabSz="57467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50000"/>
              <a:buBlip>
                <a:blip r:embed="rId2"/>
              </a:buBlip>
            </a:pPr>
            <a:r>
              <a:rPr lang="en-US" altLang="en-US" sz="800" dirty="0">
                <a:latin typeface="Inter Semi Bold" panose="02000703000000020004" pitchFamily="50" charset="0"/>
                <a:ea typeface="Inter Semi Bold" panose="02000703000000020004" pitchFamily="50" charset="0"/>
              </a:rPr>
              <a:t>Supports power island for minimal standby power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51E0F30F-0B3C-FFAE-BEE2-ACA905A5A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94" y="4901806"/>
            <a:ext cx="2264176" cy="16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TensorFlow/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Keras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 and 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Pytorch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 APIs</a:t>
            </a: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44DCABD8-04AA-F9CB-3D13-68DD90235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03" y="5288929"/>
            <a:ext cx="3281324" cy="429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Base 160K gate configuration</a:t>
            </a:r>
            <a:endParaRPr lang="en-US" altLang="en-US" sz="800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Base 74K word local RAM can be minimized for use case(s)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0.145mm</a:t>
            </a:r>
            <a:r>
              <a:rPr lang="en-US" sz="800" b="0" i="0" dirty="0">
                <a:effectLst/>
                <a:latin typeface="Inter" panose="02000503000000020004" pitchFamily="2" charset="0"/>
                <a:ea typeface="Inter" panose="02000503000000020004" pitchFamily="2" charset="0"/>
              </a:rPr>
              <a:t>²</a:t>
            </a: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 die area @ 22nm process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endParaRPr lang="en-US" altLang="en-US" sz="800" dirty="0"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3DA76AB8-EFFF-DBA8-4BDF-243E67407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345" y="4458340"/>
            <a:ext cx="1548875" cy="31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Voice Wake Detect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Key Word Spotting 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97FD1A8C-4DFD-52CD-291D-75AF6B969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345" y="5020148"/>
            <a:ext cx="1548875" cy="230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Patient vitals an</a:t>
            </a:r>
            <a:r>
              <a:rPr lang="ro-RO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o</a:t>
            </a: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m</a:t>
            </a:r>
            <a:r>
              <a:rPr lang="ro-RO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aly </a:t>
            </a: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detection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2EF0A1A6-4443-3C4B-ED76-94FCDD8BB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6407" y="5172678"/>
            <a:ext cx="1487903" cy="226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Combine with a wide variety of sensors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24" name="Text Box 15">
            <a:extLst>
              <a:ext uri="{FF2B5EF4-FFF2-40B4-BE49-F238E27FC236}">
                <a16:creationId xmlns:a16="http://schemas.microsoft.com/office/drawing/2014/main" id="{17ED81F6-31B3-1614-A10A-DE712AD6D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902" y="7428730"/>
            <a:ext cx="2709817" cy="28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Inter 18pt" panose="02000503000000020004" pitchFamily="2" charset="0"/>
                <a:ea typeface="Inter 18pt" panose="02000503000000020004" pitchFamily="2" charset="0"/>
              </a:rPr>
              <a:t>4-bit and 8-bit precision arithmetic support 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Inter 18pt" panose="02000503000000020004" pitchFamily="2" charset="0"/>
                <a:ea typeface="Inter 18pt" panose="02000503000000020004" pitchFamily="2" charset="0"/>
              </a:rPr>
              <a:t>DMA with integrated event converter for 8-bit data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Inter 18pt" panose="02000503000000020004" pitchFamily="2" charset="0"/>
                <a:ea typeface="Inter 18pt" panose="02000503000000020004" pitchFamily="2" charset="0"/>
              </a:rPr>
              <a:t>Configuration DMA for model weights</a:t>
            </a:r>
          </a:p>
        </p:txBody>
      </p:sp>
      <p:sp>
        <p:nvSpPr>
          <p:cNvPr id="225" name="Text Box 15">
            <a:extLst>
              <a:ext uri="{FF2B5EF4-FFF2-40B4-BE49-F238E27FC236}">
                <a16:creationId xmlns:a16="http://schemas.microsoft.com/office/drawing/2014/main" id="{DCAA0BC7-A0A4-4E90-4B66-0A3D59666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475" y="6813769"/>
            <a:ext cx="2709817" cy="38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Inter 18pt" panose="02000503000000020004" pitchFamily="2" charset="0"/>
                <a:ea typeface="Inter 18pt" panose="02000503000000020004" pitchFamily="2" charset="0"/>
              </a:rPr>
              <a:t>Single Neural Processing Engine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Minimal core focused on performing Temporal Event-Based Neural Networks (TENNs)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sp>
        <p:nvSpPr>
          <p:cNvPr id="227" name="Text Box 15">
            <a:extLst>
              <a:ext uri="{FF2B5EF4-FFF2-40B4-BE49-F238E27FC236}">
                <a16:creationId xmlns:a16="http://schemas.microsoft.com/office/drawing/2014/main" id="{28D29D86-5FE4-132E-B7F6-A2C7694EB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961" y="8289318"/>
            <a:ext cx="2781864" cy="453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AXI-4 bus matrix master, optional AHB interface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Add SPI to directly receive data samples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Add SPI to Flash for network parameters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GPIO for software programmable interrupt to host</a:t>
            </a:r>
          </a:p>
        </p:txBody>
      </p:sp>
      <p:sp>
        <p:nvSpPr>
          <p:cNvPr id="1026" name="Text Box 15">
            <a:extLst>
              <a:ext uri="{FF2B5EF4-FFF2-40B4-BE49-F238E27FC236}">
                <a16:creationId xmlns:a16="http://schemas.microsoft.com/office/drawing/2014/main" id="{66B12AAF-1B95-9DF6-01FB-FF467B2C0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903" y="9031697"/>
            <a:ext cx="2605816" cy="453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1-500 MHz (process/voltage dependent)</a:t>
            </a:r>
          </a:p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Inter 18pt" panose="02000503000000020004" pitchFamily="2" charset="0"/>
                <a:ea typeface="Inter 18pt" panose="02000503000000020004" pitchFamily="2" charset="0"/>
              </a:rPr>
              <a:t>Static clo</a:t>
            </a:r>
            <a:r>
              <a:rPr lang="en-US" alt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ck for clock gating</a:t>
            </a:r>
            <a:endParaRPr kumimoji="0" lang="en-US" altLang="en-US" sz="800" b="1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sp>
        <p:nvSpPr>
          <p:cNvPr id="37" name="Text Box 15">
            <a:extLst>
              <a:ext uri="{FF2B5EF4-FFF2-40B4-BE49-F238E27FC236}">
                <a16:creationId xmlns:a16="http://schemas.microsoft.com/office/drawing/2014/main" id="{0560989D-79FE-1F97-FF2A-C9C152E38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7832" y="4318594"/>
            <a:ext cx="1413415" cy="262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Industrial </a:t>
            </a: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a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n</a:t>
            </a:r>
            <a:r>
              <a:rPr kumimoji="0" lang="ro-RO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o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m</a:t>
            </a:r>
            <a:r>
              <a:rPr kumimoji="0" lang="ro-RO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al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y</a:t>
            </a:r>
            <a:r>
              <a:rPr lang="ro-RO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detection</a:t>
            </a:r>
          </a:p>
        </p:txBody>
      </p:sp>
      <p:sp>
        <p:nvSpPr>
          <p:cNvPr id="46" name="Text Box 15">
            <a:extLst>
              <a:ext uri="{FF2B5EF4-FFF2-40B4-BE49-F238E27FC236}">
                <a16:creationId xmlns:a16="http://schemas.microsoft.com/office/drawing/2014/main" id="{3E00C73D-F4BF-3863-9E13-0113CF3A2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9078" y="4806261"/>
            <a:ext cx="1487172" cy="26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defTabSz="914400" eaLnBrk="0" fontAlgn="base" hangingPunct="0">
              <a:spcBef>
                <a:spcPct val="0"/>
              </a:spcBef>
              <a:spcAft>
                <a:spcPct val="0"/>
              </a:spcAft>
              <a:buSzPts val="800"/>
              <a:buFont typeface="Arial" panose="020B0604020202020204" pitchFamily="34" charset="0"/>
              <a:buChar char="•"/>
            </a:pPr>
            <a:r>
              <a:rPr lang="en-US" altLang="en-US" sz="800" dirty="0">
                <a:latin typeface="Inter" panose="02000503000000020004" pitchFamily="2" charset="0"/>
                <a:ea typeface="Inter" panose="02000503000000020004" pitchFamily="2" charset="0"/>
              </a:rPr>
              <a:t>Activate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effectLst/>
                <a:latin typeface="Inter" panose="02000503000000020004" pitchFamily="2" charset="0"/>
                <a:ea typeface="Inter" panose="02000503000000020004" pitchFamily="2" charset="0"/>
              </a:rPr>
              <a:t> voice assistant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F5EDC5-5742-EB7F-FCEE-4167223DD388}"/>
              </a:ext>
            </a:extLst>
          </p:cNvPr>
          <p:cNvSpPr txBox="1"/>
          <p:nvPr/>
        </p:nvSpPr>
        <p:spPr>
          <a:xfrm>
            <a:off x="28576" y="1437861"/>
            <a:ext cx="7609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latin typeface="Sora SemiBold" pitchFamily="2" charset="0"/>
                <a:ea typeface="Inter" panose="02000503000000020004" pitchFamily="2" charset="0"/>
                <a:cs typeface="Sora SemiBold" pitchFamily="2" charset="0"/>
              </a:rPr>
              <a:t>The </a:t>
            </a:r>
            <a:r>
              <a:rPr kumimoji="0" lang="en-US" altLang="en-US" sz="1400" i="0" u="none" strike="noStrike" cap="none" normalizeH="0" baseline="0" dirty="0" err="1">
                <a:ln>
                  <a:noFill/>
                </a:ln>
                <a:effectLst/>
                <a:latin typeface="Sora SemiBold" pitchFamily="2" charset="0"/>
                <a:ea typeface="Inter" panose="02000503000000020004" pitchFamily="2" charset="0"/>
                <a:cs typeface="Sora SemiBold" pitchFamily="2" charset="0"/>
              </a:rPr>
              <a:t>Akida</a:t>
            </a:r>
            <a:r>
              <a:rPr lang="en-US" altLang="en-US" sz="1400" baseline="30000" dirty="0" err="1">
                <a:latin typeface="Sora SemiBold" pitchFamily="2" charset="0"/>
                <a:ea typeface="Inter" panose="02000503000000020004" pitchFamily="2" charset="0"/>
                <a:cs typeface="Sora SemiBold" pitchFamily="2" charset="0"/>
              </a:rPr>
              <a:t>TM</a:t>
            </a: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latin typeface="Sora SemiBold" pitchFamily="2" charset="0"/>
                <a:ea typeface="Inter" panose="02000503000000020004" pitchFamily="2" charset="0"/>
                <a:cs typeface="Sora SemiBold" pitchFamily="2" charset="0"/>
              </a:rPr>
              <a:t> Pico is an Edge AI acceleration co-processor or stand-alone core </a:t>
            </a:r>
            <a:r>
              <a:rPr lang="en-US" altLang="en-US" sz="1400" dirty="0">
                <a:latin typeface="Sora SemiBold" pitchFamily="2" charset="0"/>
                <a:ea typeface="Inter" panose="02000503000000020004" pitchFamily="2" charset="0"/>
                <a:cs typeface="Sora SemiBold" pitchFamily="2" charset="0"/>
              </a:rPr>
              <a:t>b</a:t>
            </a: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latin typeface="Sora SemiBold" pitchFamily="2" charset="0"/>
                <a:ea typeface="Inter" panose="02000503000000020004" pitchFamily="2" charset="0"/>
                <a:cs typeface="Sora SemiBold" pitchFamily="2" charset="0"/>
              </a:rPr>
              <a:t>uilt on the Akida Event-based processing platform.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D833FEB4-BED9-CC4F-031E-8A855A3B4643}"/>
              </a:ext>
            </a:extLst>
          </p:cNvPr>
          <p:cNvSpPr txBox="1"/>
          <p:nvPr/>
        </p:nvSpPr>
        <p:spPr>
          <a:xfrm>
            <a:off x="99026" y="3771584"/>
            <a:ext cx="13936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400" u="none" strike="noStrike" cap="none" normalizeH="0" baseline="0" dirty="0">
                <a:ln>
                  <a:noFill/>
                </a:ln>
                <a:effectLst/>
                <a:latin typeface="Sora SemiBold" pitchFamily="2" charset="0"/>
                <a:cs typeface="Sora SemiBold" pitchFamily="2" charset="0"/>
              </a:rPr>
              <a:t>Key Benefits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1400A949-53B4-AF94-60A5-BC4E26F5564B}"/>
              </a:ext>
            </a:extLst>
          </p:cNvPr>
          <p:cNvSpPr txBox="1"/>
          <p:nvPr/>
        </p:nvSpPr>
        <p:spPr>
          <a:xfrm>
            <a:off x="84977" y="4723976"/>
            <a:ext cx="33065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r>
              <a:rPr kumimoji="0" lang="en-US" altLang="en-US" sz="80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Industry Standard Development Environment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1C1096A1-C812-17BD-4486-F1305D84FBB9}"/>
              </a:ext>
            </a:extLst>
          </p:cNvPr>
          <p:cNvSpPr txBox="1"/>
          <p:nvPr/>
        </p:nvSpPr>
        <p:spPr>
          <a:xfrm>
            <a:off x="3949374" y="3771584"/>
            <a:ext cx="1650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effectLst/>
                <a:latin typeface="Sora SemiBold" pitchFamily="2" charset="0"/>
                <a:cs typeface="Sora SemiBold" pitchFamily="2" charset="0"/>
              </a:rPr>
              <a:t>Applications</a:t>
            </a:r>
          </a:p>
        </p:txBody>
      </p:sp>
      <p:sp>
        <p:nvSpPr>
          <p:cNvPr id="239" name="Text Box 10">
            <a:extLst>
              <a:ext uri="{FF2B5EF4-FFF2-40B4-BE49-F238E27FC236}">
                <a16:creationId xmlns:a16="http://schemas.microsoft.com/office/drawing/2014/main" id="{65E6BF70-4274-BF95-2D03-7EFC7958F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1751" y="4757187"/>
            <a:ext cx="1732673" cy="24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A50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11111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1111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r>
              <a:rPr kumimoji="0" lang="ro-RO" altLang="en-US" sz="800" i="0" u="none" strike="noStrike" cap="none" normalizeH="0" baseline="0" dirty="0">
                <a:ln>
                  <a:noFill/>
                </a:ln>
                <a:effectLst/>
                <a:latin typeface="Inter Semi Bold" panose="02000703000000020004" pitchFamily="50" charset="0"/>
                <a:ea typeface="Inter Semi Bold" panose="02000703000000020004" pitchFamily="50" charset="0"/>
              </a:rPr>
              <a:t>Medical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lang="ro-RO" altLang="en-US" sz="800" dirty="0"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ro-RO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50000"/>
              <a:buBlip>
                <a:blip r:embed="rId2"/>
              </a:buBlip>
              <a:tabLst/>
            </a:pPr>
            <a:endParaRPr kumimoji="0" lang="en-US" altLang="en-US" sz="800" i="0" u="none" strike="noStrike" cap="none" normalizeH="0" baseline="0" dirty="0">
              <a:ln>
                <a:noFill/>
              </a:ln>
              <a:effectLst/>
              <a:latin typeface="Inter Semi Bold" panose="02000703000000020004" pitchFamily="50" charset="0"/>
              <a:ea typeface="Inter Semi Bold" panose="02000703000000020004" pitchFamily="50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B5ED7F80-B372-8061-0025-1A6E03DF7725}"/>
              </a:ext>
            </a:extLst>
          </p:cNvPr>
          <p:cNvSpPr txBox="1"/>
          <p:nvPr/>
        </p:nvSpPr>
        <p:spPr>
          <a:xfrm>
            <a:off x="3949374" y="6241707"/>
            <a:ext cx="15451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140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Sora SemiBold" pitchFamily="2" charset="0"/>
                <a:cs typeface="Sora SemiBold" pitchFamily="2" charset="0"/>
              </a:rPr>
              <a:t>Specifications</a:t>
            </a:r>
            <a:endParaRPr kumimoji="0" lang="en-US" altLang="en-US" sz="140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Sora SemiBold" pitchFamily="2" charset="0"/>
              <a:cs typeface="Sora SemiBold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C15EBC1-B24B-CFA1-FB3C-324961F40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9872"/>
            <a:ext cx="7772400" cy="11739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133E945-AA23-68A5-57D7-A27D502D55C8}"/>
              </a:ext>
            </a:extLst>
          </p:cNvPr>
          <p:cNvGrpSpPr/>
          <p:nvPr/>
        </p:nvGrpSpPr>
        <p:grpSpPr>
          <a:xfrm>
            <a:off x="173752" y="6351642"/>
            <a:ext cx="3356750" cy="3050772"/>
            <a:chOff x="321894" y="6077526"/>
            <a:chExt cx="3356750" cy="3050772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F8E2C22F-BBFB-0DFF-5D8E-204091DDDA86}"/>
                </a:ext>
              </a:extLst>
            </p:cNvPr>
            <p:cNvSpPr txBox="1"/>
            <p:nvPr/>
          </p:nvSpPr>
          <p:spPr>
            <a:xfrm>
              <a:off x="321894" y="8882077"/>
              <a:ext cx="335675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ro-RO" altLang="en-US" sz="1000" u="none" strike="noStrike" cap="none" normalizeH="0" baseline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latin typeface="Sora SemiBold" pitchFamily="2" charset="0"/>
                  <a:cs typeface="Sora SemiBold" pitchFamily="2" charset="0"/>
                </a:rPr>
                <a:t>Akida Pico Block Diagram</a:t>
              </a:r>
              <a:endParaRPr kumimoji="0" lang="en-US" altLang="en-US" sz="100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Sora SemiBold" pitchFamily="2" charset="0"/>
                <a:cs typeface="Sora SemiBold" pitchFamily="2" charset="0"/>
              </a:endParaRP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182ED06D-0379-90BA-7BE8-CFD3328F6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2767" y="6077526"/>
              <a:ext cx="3037255" cy="258577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9D07C4C-1ECE-38F1-75C2-E1C99ED9E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1560" y="6081150"/>
              <a:ext cx="767220" cy="478267"/>
            </a:xfrm>
            <a:prstGeom prst="rect">
              <a:avLst/>
            </a:prstGeom>
          </p:spPr>
        </p:pic>
      </p:grp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9522686-4427-8914-C189-AF9FD729DB91}"/>
              </a:ext>
            </a:extLst>
          </p:cNvPr>
          <p:cNvSpPr txBox="1">
            <a:spLocks/>
          </p:cNvSpPr>
          <p:nvPr/>
        </p:nvSpPr>
        <p:spPr>
          <a:xfrm>
            <a:off x="5611747" y="9683644"/>
            <a:ext cx="2063622" cy="30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23041 Avenida de Carlotta, #250, CA 92653</a:t>
            </a:r>
          </a:p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T: +1 949.784.0041</a:t>
            </a:r>
            <a:endParaRPr lang="en-US" sz="700" dirty="0">
              <a:solidFill>
                <a:schemeClr val="tx1"/>
              </a:solidFill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A5E6EDC-84B2-596C-71A0-B5C2D5003981}"/>
              </a:ext>
            </a:extLst>
          </p:cNvPr>
          <p:cNvCxnSpPr/>
          <p:nvPr/>
        </p:nvCxnSpPr>
        <p:spPr>
          <a:xfrm>
            <a:off x="0" y="9597150"/>
            <a:ext cx="777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B223DFB6-813F-7130-D5D8-996D9BEC748A}"/>
              </a:ext>
            </a:extLst>
          </p:cNvPr>
          <p:cNvSpPr txBox="1">
            <a:spLocks/>
          </p:cNvSpPr>
          <p:nvPr/>
        </p:nvSpPr>
        <p:spPr>
          <a:xfrm>
            <a:off x="2870763" y="9684959"/>
            <a:ext cx="2063621" cy="302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 err="1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BrainChip</a:t>
            </a: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Inc. ©2026</a:t>
            </a:r>
          </a:p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www.brainchip.com</a:t>
            </a:r>
            <a:endParaRPr lang="en-US" sz="700" dirty="0">
              <a:solidFill>
                <a:schemeClr val="tx1"/>
              </a:solidFill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CDE0557E-7847-20BD-443B-C7334B755B1F}"/>
              </a:ext>
            </a:extLst>
          </p:cNvPr>
          <p:cNvSpPr txBox="1">
            <a:spLocks/>
          </p:cNvSpPr>
          <p:nvPr/>
        </p:nvSpPr>
        <p:spPr>
          <a:xfrm>
            <a:off x="1963013" y="9795208"/>
            <a:ext cx="827888" cy="158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en-US"/>
            </a:pPr>
            <a:r>
              <a:rPr lang="en-US" sz="600" dirty="0">
                <a:solidFill>
                  <a:schemeClr val="tx1"/>
                </a:solidFill>
                <a:latin typeface="Inter Medium" panose="02000603000000020004" pitchFamily="50" charset="0"/>
                <a:ea typeface="Inter Medium" panose="02000603000000020004" pitchFamily="50" charset="0"/>
              </a:rPr>
              <a:t>V2.1 </a:t>
            </a:r>
            <a:r>
              <a:rPr lang="en-US" sz="6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February</a:t>
            </a:r>
            <a:r>
              <a:rPr lang="en-US" sz="600" dirty="0">
                <a:solidFill>
                  <a:schemeClr val="tx1"/>
                </a:solidFill>
                <a:latin typeface="Inter Medium" panose="02000603000000020004" pitchFamily="50" charset="0"/>
                <a:ea typeface="Inter Medium" panose="02000603000000020004" pitchFamily="50" charset="0"/>
              </a:rPr>
              <a:t> ‘26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D7E05CA-E262-AAF5-6CF3-75CF53CEDD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1957" y="9682194"/>
            <a:ext cx="1762239" cy="272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2D7BF5-1E2A-1693-0B2C-8C7A54A90143}"/>
              </a:ext>
            </a:extLst>
          </p:cNvPr>
          <p:cNvSpPr txBox="1"/>
          <p:nvPr/>
        </p:nvSpPr>
        <p:spPr>
          <a:xfrm>
            <a:off x="203389" y="8857925"/>
            <a:ext cx="8667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Sora SemiBold" pitchFamily="2" charset="0"/>
                <a:cs typeface="Sora SemiBold" pitchFamily="2" charset="0"/>
              </a:rPr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2084485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ontent Placeholder 8">
            <a:extLst>
              <a:ext uri="{FF2B5EF4-FFF2-40B4-BE49-F238E27FC236}">
                <a16:creationId xmlns:a16="http://schemas.microsoft.com/office/drawing/2014/main" id="{C3D16164-B2F2-6124-58BC-21B6DCD7A828}"/>
              </a:ext>
            </a:extLst>
          </p:cNvPr>
          <p:cNvSpPr txBox="1">
            <a:spLocks/>
          </p:cNvSpPr>
          <p:nvPr/>
        </p:nvSpPr>
        <p:spPr>
          <a:xfrm>
            <a:off x="3977366" y="7568990"/>
            <a:ext cx="3503171" cy="15232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SzPct val="90000"/>
              <a:buFontTx/>
              <a:buBlip>
                <a:blip r:embed="rId2"/>
              </a:buBlip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  <a:t>The steps to generate an Akida compatible model include: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endParaRPr lang="en-US" sz="900" dirty="0">
              <a:solidFill>
                <a:schemeClr val="tx2">
                  <a:lumMod val="75000"/>
                </a:schemeClr>
              </a:solidFill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indent="-171450">
              <a:lnSpc>
                <a:spcPct val="10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  <a:t>Create &amp; Train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 Tensorflow/Pytorch model using standard development frameworks</a:t>
            </a:r>
          </a:p>
          <a:p>
            <a:pPr marL="171450" indent="-171450">
              <a:lnSpc>
                <a:spcPct val="10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  <a:t>Quantize (PTQ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) a trained Tensorflow/Pytorch model using the QuantizeML toolkit</a:t>
            </a:r>
          </a:p>
          <a:p>
            <a:pPr marL="441450" lvl="1" indent="-171450">
              <a:lnSpc>
                <a:spcPct val="100000"/>
              </a:lnSpc>
              <a:spcAft>
                <a:spcPts val="5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Optional QAT to maintain maximum performance</a:t>
            </a:r>
          </a:p>
          <a:p>
            <a:pPr marL="171450" indent="-171450">
              <a:lnSpc>
                <a:spcPct val="10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  <a:t>Compile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 model to Akida format using the CNN2SNN toolkit</a:t>
            </a:r>
          </a:p>
          <a:p>
            <a:pPr marL="171450" indent="-171450">
              <a:lnSpc>
                <a:spcPct val="10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  <a:t>Model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Library for reference NNs with performance data</a:t>
            </a:r>
          </a:p>
        </p:txBody>
      </p:sp>
      <p:sp>
        <p:nvSpPr>
          <p:cNvPr id="234" name="Content Placeholder 8">
            <a:extLst>
              <a:ext uri="{FF2B5EF4-FFF2-40B4-BE49-F238E27FC236}">
                <a16:creationId xmlns:a16="http://schemas.microsoft.com/office/drawing/2014/main" id="{5C0B3425-EB08-F3CA-A805-688BAC512034}"/>
              </a:ext>
            </a:extLst>
          </p:cNvPr>
          <p:cNvSpPr txBox="1">
            <a:spLocks/>
          </p:cNvSpPr>
          <p:nvPr/>
        </p:nvSpPr>
        <p:spPr>
          <a:xfrm>
            <a:off x="3975064" y="4081528"/>
            <a:ext cx="3568736" cy="9641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SzPct val="90000"/>
              <a:buFontTx/>
              <a:buBlip>
                <a:blip r:embed="rId2"/>
              </a:buBlip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US" sz="9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The Akida Development Platform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is the foundation supporting multiple AI Application development and deployment scenarios for users with different levels of AI expertise and network model customization needs</a:t>
            </a:r>
            <a:r>
              <a:rPr lang="en-US" sz="9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. </a:t>
            </a:r>
            <a:r>
              <a:rPr lang="en-US" sz="9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BrainChip</a:t>
            </a:r>
            <a:r>
              <a:rPr lang="en-US" sz="9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supports a range of AI application development platforms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- all of which ultimately deploy on the Akida event-based processing engine.</a:t>
            </a:r>
          </a:p>
        </p:txBody>
      </p:sp>
      <p:sp>
        <p:nvSpPr>
          <p:cNvPr id="235" name="Content Placeholder 8">
            <a:extLst>
              <a:ext uri="{FF2B5EF4-FFF2-40B4-BE49-F238E27FC236}">
                <a16:creationId xmlns:a16="http://schemas.microsoft.com/office/drawing/2014/main" id="{8395ACA5-0953-2DBA-EB5B-B4684095365B}"/>
              </a:ext>
            </a:extLst>
          </p:cNvPr>
          <p:cNvSpPr txBox="1">
            <a:spLocks/>
          </p:cNvSpPr>
          <p:nvPr/>
        </p:nvSpPr>
        <p:spPr>
          <a:xfrm>
            <a:off x="84935" y="1790354"/>
            <a:ext cx="7468390" cy="18799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SzPct val="90000"/>
              <a:buFontTx/>
              <a:buBlip>
                <a:blip r:embed="rId2"/>
              </a:buBlip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MetaTF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is a complete Akida machine learning framework enabling the seamless creation, training, and testing of neural networks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on the Akida Pico Processor.  With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MetaTF’s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support for models created with TensorFlow/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Keras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and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Pytorch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, users avoid the need to learn a new ML framework while rapidly developing and deploying AI Applications for the Edge. Support for ONNX allows 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MetaTF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users to leverage models developed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in </a:t>
            </a:r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BrainChip’s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TENNs compatible framework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MetaTF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supplies tools to convert a model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with floating point weights and activations to a model with low bit-width weights and activations while maintaining model performance. These tools also convert quantized models trained using traditional deep learning methods to event-domain models for execution with low-latency and low-power on the Akida Pico Processor. </a:t>
            </a:r>
          </a:p>
          <a:p>
            <a:pPr>
              <a:lnSpc>
                <a:spcPct val="100000"/>
              </a:lnSpc>
            </a:pP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MetaTF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provides the platform-agnostic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Akida Runtime with a Hardware Abstraction Layer (HAL)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for execution of models on 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Akida hardware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. The Akida runtime also contains a software simulator for model evaluation without Akida hardware.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D3BECD-5C32-9A46-45B7-833B45E91EBA}"/>
              </a:ext>
            </a:extLst>
          </p:cNvPr>
          <p:cNvSpPr txBox="1"/>
          <p:nvPr/>
        </p:nvSpPr>
        <p:spPr>
          <a:xfrm>
            <a:off x="84935" y="1480136"/>
            <a:ext cx="4583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ora SemiBold" pitchFamily="2" charset="0"/>
                <a:cs typeface="Sora SemiBold" pitchFamily="2" charset="0"/>
              </a:rPr>
              <a:t>Akida Pico Development Tools - </a:t>
            </a:r>
            <a:r>
              <a:rPr lang="en-US" sz="1400" dirty="0" err="1">
                <a:latin typeface="Sora SemiBold" pitchFamily="2" charset="0"/>
                <a:cs typeface="Sora SemiBold" pitchFamily="2" charset="0"/>
              </a:rPr>
              <a:t>MetaTF</a:t>
            </a:r>
            <a:endParaRPr lang="en-US" sz="1400" dirty="0">
              <a:latin typeface="Sora SemiBold" pitchFamily="2" charset="0"/>
              <a:cs typeface="Sora SemiBold" pitchFamily="2" charset="0"/>
            </a:endParaRPr>
          </a:p>
        </p:txBody>
      </p: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20E778E7-8F22-06BC-3D48-C406CB925038}"/>
              </a:ext>
            </a:extLst>
          </p:cNvPr>
          <p:cNvGrpSpPr/>
          <p:nvPr/>
        </p:nvGrpSpPr>
        <p:grpSpPr>
          <a:xfrm>
            <a:off x="181956" y="4577299"/>
            <a:ext cx="2688807" cy="674429"/>
            <a:chOff x="334437" y="4255693"/>
            <a:chExt cx="3106557" cy="728134"/>
          </a:xfrm>
        </p:grpSpPr>
        <p:sp>
          <p:nvSpPr>
            <p:cNvPr id="1070" name="Rectangle: Rounded Corners 1069">
              <a:extLst>
                <a:ext uri="{FF2B5EF4-FFF2-40B4-BE49-F238E27FC236}">
                  <a16:creationId xmlns:a16="http://schemas.microsoft.com/office/drawing/2014/main" id="{4417A06D-659D-F787-301F-C1C7EE84BA12}"/>
                </a:ext>
              </a:extLst>
            </p:cNvPr>
            <p:cNvSpPr/>
            <p:nvPr/>
          </p:nvSpPr>
          <p:spPr>
            <a:xfrm>
              <a:off x="1989616" y="4255693"/>
              <a:ext cx="1451378" cy="72813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5829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Sora SemiBold" pitchFamily="2" charset="0"/>
                  <a:cs typeface="Sora SemiBold" pitchFamily="2" charset="0"/>
                </a:rPr>
                <a:t>Feature Extraction + Wake Word Detection</a:t>
              </a:r>
            </a:p>
            <a:p>
              <a:pPr marL="0" marR="0" lvl="0" indent="0" algn="ctr" defTabSz="5829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Sora SemiBold" pitchFamily="2" charset="0"/>
                  <a:cs typeface="Sora SemiBold" pitchFamily="2" charset="0"/>
                </a:rPr>
                <a:t>(KWS Model)</a:t>
              </a:r>
            </a:p>
          </p:txBody>
        </p:sp>
        <p:sp>
          <p:nvSpPr>
            <p:cNvPr id="1071" name="Rectangle: Rounded Corners 1070">
              <a:extLst>
                <a:ext uri="{FF2B5EF4-FFF2-40B4-BE49-F238E27FC236}">
                  <a16:creationId xmlns:a16="http://schemas.microsoft.com/office/drawing/2014/main" id="{14B3B470-3BBC-9B0D-BA0F-6C0F3FA0EFA1}"/>
                </a:ext>
              </a:extLst>
            </p:cNvPr>
            <p:cNvSpPr/>
            <p:nvPr/>
          </p:nvSpPr>
          <p:spPr>
            <a:xfrm>
              <a:off x="334437" y="4255693"/>
              <a:ext cx="898745" cy="728134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5829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ra SemiBold" pitchFamily="2" charset="0"/>
                  <a:cs typeface="Sora SemiBold" pitchFamily="2" charset="0"/>
                </a:rPr>
                <a:t>16 kHz Audio Input</a:t>
              </a:r>
            </a:p>
          </p:txBody>
        </p:sp>
        <p:cxnSp>
          <p:nvCxnSpPr>
            <p:cNvPr id="1072" name="Straight Arrow Connector 1071">
              <a:extLst>
                <a:ext uri="{FF2B5EF4-FFF2-40B4-BE49-F238E27FC236}">
                  <a16:creationId xmlns:a16="http://schemas.microsoft.com/office/drawing/2014/main" id="{8788CBCC-33DD-776D-9D8F-80984BF07899}"/>
                </a:ext>
              </a:extLst>
            </p:cNvPr>
            <p:cNvCxnSpPr>
              <a:cxnSpLocks/>
              <a:endCxn id="1070" idx="1"/>
            </p:cNvCxnSpPr>
            <p:nvPr/>
          </p:nvCxnSpPr>
          <p:spPr>
            <a:xfrm>
              <a:off x="1192905" y="4619759"/>
              <a:ext cx="796711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074" name="object 89">
            <a:extLst>
              <a:ext uri="{FF2B5EF4-FFF2-40B4-BE49-F238E27FC236}">
                <a16:creationId xmlns:a16="http://schemas.microsoft.com/office/drawing/2014/main" id="{686D00C1-17D5-4B52-205A-10BFEA2DC1EE}"/>
              </a:ext>
            </a:extLst>
          </p:cNvPr>
          <p:cNvSpPr txBox="1"/>
          <p:nvPr/>
        </p:nvSpPr>
        <p:spPr>
          <a:xfrm>
            <a:off x="196680" y="5832872"/>
            <a:ext cx="3590282" cy="18338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Sora SemiBold" pitchFamily="2" charset="0"/>
                <a:cs typeface="Sora SemiBold" pitchFamily="2" charset="0"/>
              </a:rPr>
              <a:t>Data Flow for Key Word Spotting (KWS) </a:t>
            </a:r>
          </a:p>
        </p:txBody>
      </p:sp>
      <p:pic>
        <p:nvPicPr>
          <p:cNvPr id="1076" name="Picture 1075">
            <a:extLst>
              <a:ext uri="{FF2B5EF4-FFF2-40B4-BE49-F238E27FC236}">
                <a16:creationId xmlns:a16="http://schemas.microsoft.com/office/drawing/2014/main" id="{6A0ED737-F9F6-3081-5AAB-739F59E6FD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</a:blip>
          <a:srcRect r="23014"/>
          <a:stretch/>
        </p:blipFill>
        <p:spPr>
          <a:xfrm>
            <a:off x="130775" y="6067771"/>
            <a:ext cx="3776776" cy="23735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434C27-AD29-02ED-80E6-91E728FF2769}"/>
              </a:ext>
            </a:extLst>
          </p:cNvPr>
          <p:cNvSpPr txBox="1"/>
          <p:nvPr/>
        </p:nvSpPr>
        <p:spPr>
          <a:xfrm>
            <a:off x="79976" y="4104029"/>
            <a:ext cx="22822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40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Sora SemiBold" pitchFamily="2" charset="0"/>
                <a:cs typeface="Sora SemiBold" pitchFamily="2" charset="0"/>
              </a:rPr>
              <a:t>Speech</a:t>
            </a:r>
            <a:r>
              <a:rPr kumimoji="0" lang="ro-RO" altLang="en-US" sz="140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Sora SemiBold" pitchFamily="2" charset="0"/>
                <a:cs typeface="Sora SemiBold" pitchFamily="2" charset="0"/>
              </a:rPr>
              <a:t> Use Case Flow</a:t>
            </a:r>
            <a:endParaRPr kumimoji="0" lang="en-US" altLang="en-US" sz="140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Sora SemiBold" pitchFamily="2" charset="0"/>
              <a:cs typeface="Sora SemiBold" pitchFamily="2" charset="0"/>
            </a:endParaRP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D5DAD248-F74E-F6B8-3AA1-5E027350D92A}"/>
              </a:ext>
            </a:extLst>
          </p:cNvPr>
          <p:cNvSpPr txBox="1">
            <a:spLocks/>
          </p:cNvSpPr>
          <p:nvPr/>
        </p:nvSpPr>
        <p:spPr>
          <a:xfrm>
            <a:off x="3977370" y="5175761"/>
            <a:ext cx="3397869" cy="6281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SzPct val="90000"/>
              <a:buFontTx/>
              <a:buBlip>
                <a:blip r:embed="rId2"/>
              </a:buBlip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US" sz="9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The </a:t>
            </a:r>
            <a:r>
              <a:rPr lang="en-US" sz="900" b="1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QuantizeML</a:t>
            </a:r>
            <a:r>
              <a:rPr lang="en-US" sz="9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&amp; Compilation python packages 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provide tools to quantize </a:t>
            </a:r>
            <a:r>
              <a:rPr lang="en-US" sz="9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Tensorflow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/</a:t>
            </a:r>
            <a:r>
              <a:rPr lang="en-US" sz="900" dirty="0" err="1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Pytorch</a:t>
            </a: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models and convert models to the event domain for inference on the </a:t>
            </a:r>
            <a:r>
              <a:rPr lang="en-US" sz="900" b="1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Akida Event-Based Processor Platform.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00146BF1-79B4-FE97-FA12-28CE6E964BFD}"/>
              </a:ext>
            </a:extLst>
          </p:cNvPr>
          <p:cNvSpPr txBox="1">
            <a:spLocks/>
          </p:cNvSpPr>
          <p:nvPr/>
        </p:nvSpPr>
        <p:spPr>
          <a:xfrm>
            <a:off x="3975064" y="6067771"/>
            <a:ext cx="3590282" cy="13434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SzPct val="90000"/>
              <a:buFontTx/>
              <a:buBlip>
                <a:blip r:embed="rId2"/>
              </a:buBlip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2700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9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  <a:t>Options for AI Application Development and Deployment on the Akida Platform: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sz="900" dirty="0">
              <a:solidFill>
                <a:schemeClr val="tx2">
                  <a:lumMod val="75000"/>
                </a:schemeClr>
              </a:solidFill>
              <a:latin typeface="Inter Semi Bold" panose="02000703000000020004" pitchFamily="50" charset="0"/>
              <a:ea typeface="Inter Semi Bold" panose="02000703000000020004" pitchFamily="50" charset="0"/>
            </a:endParaRP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Low-code/No-code Tools for Limited AI Expertise</a:t>
            </a: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Native MetaTF for Customized AI Modeling</a:t>
            </a:r>
          </a:p>
          <a:p>
            <a:pPr marL="171450" indent="-171450">
              <a:lnSpc>
                <a:spcPct val="120000"/>
              </a:lnSpc>
              <a:spcAft>
                <a:spcPts val="500"/>
              </a:spcAft>
              <a:buSzPct val="150000"/>
              <a:buBlip>
                <a:blip r:embed="rId3"/>
              </a:buBlip>
            </a:pPr>
            <a:r>
              <a:rPr lang="en-US" sz="800" dirty="0">
                <a:solidFill>
                  <a:schemeClr val="tx2">
                    <a:lumMod val="75000"/>
                  </a:schemeClr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Turnkey AI Application Providers for Optimized complete applications</a:t>
            </a:r>
            <a:br>
              <a:rPr lang="en-US" sz="1000" dirty="0">
                <a:solidFill>
                  <a:schemeClr val="tx2">
                    <a:lumMod val="75000"/>
                  </a:schemeClr>
                </a:solidFill>
                <a:latin typeface="Inter Semi Bold" panose="02000703000000020004" pitchFamily="50" charset="0"/>
                <a:ea typeface="Inter Semi Bold" panose="02000703000000020004" pitchFamily="50" charset="0"/>
              </a:rPr>
            </a:br>
            <a:endParaRPr lang="en-US" sz="1000" dirty="0">
              <a:solidFill>
                <a:schemeClr val="tx2">
                  <a:lumMod val="75000"/>
                </a:schemeClr>
              </a:solidFill>
              <a:latin typeface="Inter Semi Bold" panose="02000703000000020004" pitchFamily="50" charset="0"/>
              <a:ea typeface="Inter Semi Bold" panose="02000703000000020004" pitchFamily="50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5E9459D-FBBA-5CD1-A2BA-2DC64B2D4ED3}"/>
              </a:ext>
            </a:extLst>
          </p:cNvPr>
          <p:cNvSpPr txBox="1">
            <a:spLocks/>
          </p:cNvSpPr>
          <p:nvPr/>
        </p:nvSpPr>
        <p:spPr>
          <a:xfrm>
            <a:off x="5611747" y="9683644"/>
            <a:ext cx="2063622" cy="30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23041 Avenida de Carlotta, #250, CA 92653</a:t>
            </a:r>
          </a:p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T: +1 949.784.0041</a:t>
            </a:r>
            <a:endParaRPr lang="en-US" sz="700" dirty="0">
              <a:solidFill>
                <a:schemeClr val="tx1"/>
              </a:solidFill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E40D1E-28A5-B762-BCAA-9FAD46EEA8E3}"/>
              </a:ext>
            </a:extLst>
          </p:cNvPr>
          <p:cNvCxnSpPr/>
          <p:nvPr/>
        </p:nvCxnSpPr>
        <p:spPr>
          <a:xfrm>
            <a:off x="0" y="9597150"/>
            <a:ext cx="777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BAAE72B-4DCA-666D-8E4C-86BAF3F37BB4}"/>
              </a:ext>
            </a:extLst>
          </p:cNvPr>
          <p:cNvSpPr txBox="1">
            <a:spLocks/>
          </p:cNvSpPr>
          <p:nvPr/>
        </p:nvSpPr>
        <p:spPr>
          <a:xfrm>
            <a:off x="2870763" y="9684959"/>
            <a:ext cx="2063621" cy="302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 err="1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BrainChip</a:t>
            </a: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 Inc. ©2026</a:t>
            </a:r>
          </a:p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/>
            </a:pPr>
            <a:r>
              <a:rPr lang="en-US" altLang="en-US" sz="7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www.brainchip.com</a:t>
            </a:r>
            <a:endParaRPr lang="en-US" sz="700" dirty="0">
              <a:solidFill>
                <a:schemeClr val="tx1"/>
              </a:solidFill>
              <a:latin typeface="Inter 18pt" panose="02000503000000020004" pitchFamily="2" charset="0"/>
              <a:ea typeface="Inter 18pt" panose="02000503000000020004" pitchFamily="2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D19F694-B0D7-C2B0-D7DA-973C8EC76E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1957" y="9682194"/>
            <a:ext cx="1762239" cy="27236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AD6D9DE-1B3A-5D3B-F14F-A817AC00FA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9872"/>
            <a:ext cx="7772400" cy="1173900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3569AB09-9BE3-ADC7-CE35-4640A0CDFBAE}"/>
              </a:ext>
            </a:extLst>
          </p:cNvPr>
          <p:cNvSpPr txBox="1">
            <a:spLocks/>
          </p:cNvSpPr>
          <p:nvPr/>
        </p:nvSpPr>
        <p:spPr>
          <a:xfrm>
            <a:off x="1963013" y="9795208"/>
            <a:ext cx="827888" cy="158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en-US"/>
            </a:pPr>
            <a:r>
              <a:rPr lang="en-US" sz="600" dirty="0">
                <a:solidFill>
                  <a:schemeClr val="tx1"/>
                </a:solidFill>
                <a:latin typeface="Inter Medium" panose="02000603000000020004" pitchFamily="50" charset="0"/>
                <a:ea typeface="Inter Medium" panose="02000603000000020004" pitchFamily="50" charset="0"/>
              </a:rPr>
              <a:t>V2.1 </a:t>
            </a:r>
            <a:r>
              <a:rPr lang="en-US" sz="600" dirty="0">
                <a:solidFill>
                  <a:schemeClr val="tx1"/>
                </a:solidFill>
                <a:latin typeface="Inter 18pt" panose="02000503000000020004" pitchFamily="2" charset="0"/>
                <a:ea typeface="Inter 18pt" panose="02000503000000020004" pitchFamily="2" charset="0"/>
              </a:rPr>
              <a:t>February</a:t>
            </a:r>
            <a:r>
              <a:rPr lang="en-US" sz="600" dirty="0">
                <a:solidFill>
                  <a:schemeClr val="tx1"/>
                </a:solidFill>
                <a:latin typeface="Inter Medium" panose="02000603000000020004" pitchFamily="50" charset="0"/>
                <a:ea typeface="Inter Medium" panose="02000603000000020004" pitchFamily="50" charset="0"/>
              </a:rPr>
              <a:t> ‘26</a:t>
            </a:r>
          </a:p>
        </p:txBody>
      </p:sp>
    </p:spTree>
    <p:extLst>
      <p:ext uri="{BB962C8B-B14F-4D97-AF65-F5344CB8AC3E}">
        <p14:creationId xmlns:p14="http://schemas.microsoft.com/office/powerpoint/2010/main" val="260550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inChip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323F4F"/>
      </a:accent1>
      <a:accent2>
        <a:srgbClr val="0061ED"/>
      </a:accent2>
      <a:accent3>
        <a:srgbClr val="002E72"/>
      </a:accent3>
      <a:accent4>
        <a:srgbClr val="0BD6A5"/>
      </a:accent4>
      <a:accent5>
        <a:srgbClr val="FFC524"/>
      </a:accent5>
      <a:accent6>
        <a:srgbClr val="BFC6D6"/>
      </a:accent6>
      <a:hlink>
        <a:srgbClr val="0061ED"/>
      </a:hlink>
      <a:folHlink>
        <a:srgbClr val="585E7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31182</TotalTime>
  <Words>796</Words>
  <Application>Microsoft Office PowerPoint</Application>
  <PresentationFormat>Custom</PresentationFormat>
  <Paragraphs>117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Inter</vt:lpstr>
      <vt:lpstr>Inter 18pt</vt:lpstr>
      <vt:lpstr>Inter Medium</vt:lpstr>
      <vt:lpstr>Inter Semi Bold</vt:lpstr>
      <vt:lpstr>Sora SemiBold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Bohl</dc:creator>
  <cp:lastModifiedBy>tech julie</cp:lastModifiedBy>
  <cp:revision>37</cp:revision>
  <dcterms:created xsi:type="dcterms:W3CDTF">2023-09-24T22:35:04Z</dcterms:created>
  <dcterms:modified xsi:type="dcterms:W3CDTF">2026-02-24T16:30:00Z</dcterms:modified>
</cp:coreProperties>
</file>